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jpeg" ContentType="image/jpeg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docx" ContentType="application/vnd.openxmlformats-officedocument.wordprocessingml.document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9" r:id="rId3"/>
    <p:sldId id="260" r:id="rId4"/>
    <p:sldId id="262" r:id="rId5"/>
    <p:sldId id="264" r:id="rId6"/>
    <p:sldId id="263" r:id="rId7"/>
    <p:sldId id="265" r:id="rId8"/>
    <p:sldId id="257" r:id="rId9"/>
    <p:sldId id="261" r:id="rId10"/>
    <p:sldId id="258" r:id="rId11"/>
    <p:sldId id="266" r:id="rId12"/>
    <p:sldId id="267" r:id="rId13"/>
    <p:sldId id="268" r:id="rId14"/>
    <p:sldId id="269" r:id="rId15"/>
    <p:sldId id="270" r:id="rId1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84" d="100"/>
          <a:sy n="84" d="100"/>
        </p:scale>
        <p:origin x="-1168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printerSettings" Target="printerSettings/printerSettings1.bin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3.vml.rels><?xml version="1.0" encoding="UTF-8" standalone="yes"?>
<Relationships xmlns="http://schemas.openxmlformats.org/package/2006/relationships"><Relationship Id="rId11" Type="http://schemas.openxmlformats.org/officeDocument/2006/relationships/image" Target="../media/image31.emf"/><Relationship Id="rId12" Type="http://schemas.openxmlformats.org/officeDocument/2006/relationships/image" Target="../media/image32.emf"/><Relationship Id="rId13" Type="http://schemas.openxmlformats.org/officeDocument/2006/relationships/image" Target="../media/image33.emf"/><Relationship Id="rId1" Type="http://schemas.openxmlformats.org/officeDocument/2006/relationships/image" Target="../media/image21.emf"/><Relationship Id="rId2" Type="http://schemas.openxmlformats.org/officeDocument/2006/relationships/image" Target="../media/image22.emf"/><Relationship Id="rId3" Type="http://schemas.openxmlformats.org/officeDocument/2006/relationships/image" Target="../media/image23.emf"/><Relationship Id="rId4" Type="http://schemas.openxmlformats.org/officeDocument/2006/relationships/image" Target="../media/image24.emf"/><Relationship Id="rId5" Type="http://schemas.openxmlformats.org/officeDocument/2006/relationships/image" Target="../media/image25.emf"/><Relationship Id="rId6" Type="http://schemas.openxmlformats.org/officeDocument/2006/relationships/image" Target="../media/image26.emf"/><Relationship Id="rId7" Type="http://schemas.openxmlformats.org/officeDocument/2006/relationships/image" Target="../media/image27.emf"/><Relationship Id="rId8" Type="http://schemas.openxmlformats.org/officeDocument/2006/relationships/image" Target="../media/image28.emf"/><Relationship Id="rId9" Type="http://schemas.openxmlformats.org/officeDocument/2006/relationships/image" Target="../media/image29.emf"/><Relationship Id="rId10" Type="http://schemas.openxmlformats.org/officeDocument/2006/relationships/image" Target="../media/image30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415F0-98BD-5E43-90ED-04C250E76D7C}" type="datetimeFigureOut">
              <a:rPr lang="en-US" smtClean="0"/>
              <a:t>17/03/18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96BF4-0B83-D648-97BF-8E8C408C3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6206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415F0-98BD-5E43-90ED-04C250E76D7C}" type="datetimeFigureOut">
              <a:rPr lang="en-US" smtClean="0"/>
              <a:t>17/03/18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96BF4-0B83-D648-97BF-8E8C408C3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7157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415F0-98BD-5E43-90ED-04C250E76D7C}" type="datetimeFigureOut">
              <a:rPr lang="en-US" smtClean="0"/>
              <a:t>17/03/18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96BF4-0B83-D648-97BF-8E8C408C3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867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415F0-98BD-5E43-90ED-04C250E76D7C}" type="datetimeFigureOut">
              <a:rPr lang="en-US" smtClean="0"/>
              <a:t>17/03/18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96BF4-0B83-D648-97BF-8E8C408C3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3499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415F0-98BD-5E43-90ED-04C250E76D7C}" type="datetimeFigureOut">
              <a:rPr lang="en-US" smtClean="0"/>
              <a:t>17/03/18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96BF4-0B83-D648-97BF-8E8C408C3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4942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415F0-98BD-5E43-90ED-04C250E76D7C}" type="datetimeFigureOut">
              <a:rPr lang="en-US" smtClean="0"/>
              <a:t>17/03/18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96BF4-0B83-D648-97BF-8E8C408C3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8720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415F0-98BD-5E43-90ED-04C250E76D7C}" type="datetimeFigureOut">
              <a:rPr lang="en-US" smtClean="0"/>
              <a:t>17/03/18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96BF4-0B83-D648-97BF-8E8C408C3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9514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415F0-98BD-5E43-90ED-04C250E76D7C}" type="datetimeFigureOut">
              <a:rPr lang="en-US" smtClean="0"/>
              <a:t>17/03/18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96BF4-0B83-D648-97BF-8E8C408C3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6273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415F0-98BD-5E43-90ED-04C250E76D7C}" type="datetimeFigureOut">
              <a:rPr lang="en-US" smtClean="0"/>
              <a:t>17/03/18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96BF4-0B83-D648-97BF-8E8C408C3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4677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415F0-98BD-5E43-90ED-04C250E76D7C}" type="datetimeFigureOut">
              <a:rPr lang="en-US" smtClean="0"/>
              <a:t>17/03/18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96BF4-0B83-D648-97BF-8E8C408C3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76552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415F0-98BD-5E43-90ED-04C250E76D7C}" type="datetimeFigureOut">
              <a:rPr lang="en-US" smtClean="0"/>
              <a:t>17/03/18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96BF4-0B83-D648-97BF-8E8C408C3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6791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A415F0-98BD-5E43-90ED-04C250E76D7C}" type="datetimeFigureOut">
              <a:rPr lang="en-US" smtClean="0"/>
              <a:t>17/03/18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296BF4-0B83-D648-97BF-8E8C408C3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0218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package" Target="../embeddings/Microsoft_Word_Document6.docx"/><Relationship Id="rId20" Type="http://schemas.openxmlformats.org/officeDocument/2006/relationships/image" Target="../media/image29.emf"/><Relationship Id="rId21" Type="http://schemas.openxmlformats.org/officeDocument/2006/relationships/package" Target="../embeddings/Microsoft_Word_Document12.docx"/><Relationship Id="rId22" Type="http://schemas.openxmlformats.org/officeDocument/2006/relationships/image" Target="../media/image30.emf"/><Relationship Id="rId23" Type="http://schemas.openxmlformats.org/officeDocument/2006/relationships/package" Target="../embeddings/Microsoft_Word_Document13.docx"/><Relationship Id="rId24" Type="http://schemas.openxmlformats.org/officeDocument/2006/relationships/image" Target="../media/image31.emf"/><Relationship Id="rId25" Type="http://schemas.openxmlformats.org/officeDocument/2006/relationships/package" Target="../embeddings/Microsoft_Word_Document14.docx"/><Relationship Id="rId26" Type="http://schemas.openxmlformats.org/officeDocument/2006/relationships/image" Target="../media/image32.emf"/><Relationship Id="rId27" Type="http://schemas.openxmlformats.org/officeDocument/2006/relationships/package" Target="../embeddings/Microsoft_Word_Document15.docx"/><Relationship Id="rId28" Type="http://schemas.openxmlformats.org/officeDocument/2006/relationships/image" Target="../media/image33.emf"/><Relationship Id="rId10" Type="http://schemas.openxmlformats.org/officeDocument/2006/relationships/image" Target="../media/image24.emf"/><Relationship Id="rId11" Type="http://schemas.openxmlformats.org/officeDocument/2006/relationships/package" Target="../embeddings/Microsoft_Word_Document7.docx"/><Relationship Id="rId12" Type="http://schemas.openxmlformats.org/officeDocument/2006/relationships/image" Target="../media/image25.emf"/><Relationship Id="rId13" Type="http://schemas.openxmlformats.org/officeDocument/2006/relationships/package" Target="../embeddings/Microsoft_Word_Document8.docx"/><Relationship Id="rId14" Type="http://schemas.openxmlformats.org/officeDocument/2006/relationships/image" Target="../media/image26.emf"/><Relationship Id="rId15" Type="http://schemas.openxmlformats.org/officeDocument/2006/relationships/package" Target="../embeddings/Microsoft_Word_Document9.docx"/><Relationship Id="rId16" Type="http://schemas.openxmlformats.org/officeDocument/2006/relationships/image" Target="../media/image27.emf"/><Relationship Id="rId17" Type="http://schemas.openxmlformats.org/officeDocument/2006/relationships/package" Target="../embeddings/Microsoft_Word_Document10.docx"/><Relationship Id="rId18" Type="http://schemas.openxmlformats.org/officeDocument/2006/relationships/image" Target="../media/image28.emf"/><Relationship Id="rId19" Type="http://schemas.openxmlformats.org/officeDocument/2006/relationships/package" Target="../embeddings/Microsoft_Word_Document11.docx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Relationship Id="rId3" Type="http://schemas.openxmlformats.org/officeDocument/2006/relationships/package" Target="../embeddings/Microsoft_Word_Document3.docx"/><Relationship Id="rId4" Type="http://schemas.openxmlformats.org/officeDocument/2006/relationships/image" Target="../media/image21.emf"/><Relationship Id="rId5" Type="http://schemas.openxmlformats.org/officeDocument/2006/relationships/package" Target="../embeddings/Microsoft_Word_Document4.docx"/><Relationship Id="rId6" Type="http://schemas.openxmlformats.org/officeDocument/2006/relationships/image" Target="../media/image22.emf"/><Relationship Id="rId7" Type="http://schemas.openxmlformats.org/officeDocument/2006/relationships/package" Target="../embeddings/Microsoft_Word_Document5.docx"/><Relationship Id="rId8" Type="http://schemas.openxmlformats.org/officeDocument/2006/relationships/image" Target="../media/image23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package" Target="../embeddings/Microsoft_Word_Document16.docx"/><Relationship Id="rId5" Type="http://schemas.openxmlformats.org/officeDocument/2006/relationships/image" Target="../media/image34.emf"/><Relationship Id="rId6" Type="http://schemas.openxmlformats.org/officeDocument/2006/relationships/image" Target="../media/image36.png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4" Type="http://schemas.openxmlformats.org/officeDocument/2006/relationships/package" Target="../embeddings/Microsoft_Word_Document17.docx"/><Relationship Id="rId5" Type="http://schemas.openxmlformats.org/officeDocument/2006/relationships/image" Target="../media/image37.emf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Relationship Id="rId3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Relationship Id="rId3" Type="http://schemas.openxmlformats.org/officeDocument/2006/relationships/image" Target="../media/image10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4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package" Target="../embeddings/Microsoft_Word_Document1.docx"/><Relationship Id="rId5" Type="http://schemas.openxmlformats.org/officeDocument/2006/relationships/image" Target="../media/image13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package" Target="../embeddings/Microsoft_Word_Document2.docx"/><Relationship Id="rId5" Type="http://schemas.openxmlformats.org/officeDocument/2006/relationships/image" Target="../media/image15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Statistical genetics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99793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Source of variation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3438" y="1265774"/>
            <a:ext cx="6015775" cy="2129375"/>
          </a:xfrm>
          <a:prstGeom prst="rect">
            <a:avLst/>
          </a:prstGeom>
          <a:ln w="63500">
            <a:solidFill>
              <a:schemeClr val="accent6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2825" y="3647599"/>
            <a:ext cx="5494411" cy="3157576"/>
          </a:xfrm>
          <a:prstGeom prst="rect">
            <a:avLst/>
          </a:prstGeom>
          <a:ln w="63500">
            <a:solidFill>
              <a:schemeClr val="accent6"/>
            </a:solidFill>
          </a:ln>
        </p:spPr>
      </p:pic>
    </p:spTree>
    <p:extLst>
      <p:ext uri="{BB962C8B-B14F-4D97-AF65-F5344CB8AC3E}">
        <p14:creationId xmlns:p14="http://schemas.microsoft.com/office/powerpoint/2010/main" val="3252733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Least squares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500" y="1333500"/>
            <a:ext cx="5969000" cy="5524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31" y="3091075"/>
            <a:ext cx="187960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9202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1350498" y="2748827"/>
            <a:ext cx="6800725" cy="1911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Isosceles Triangle 7"/>
          <p:cNvSpPr/>
          <p:nvPr/>
        </p:nvSpPr>
        <p:spPr>
          <a:xfrm>
            <a:off x="1672046" y="2780976"/>
            <a:ext cx="257238" cy="385801"/>
          </a:xfrm>
          <a:prstGeom prst="triangl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Isosceles Triangle 8"/>
          <p:cNvSpPr/>
          <p:nvPr/>
        </p:nvSpPr>
        <p:spPr>
          <a:xfrm>
            <a:off x="2226371" y="2788701"/>
            <a:ext cx="426396" cy="651351"/>
          </a:xfrm>
          <a:prstGeom prst="triangl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Isosceles Triangle 9"/>
          <p:cNvSpPr/>
          <p:nvPr/>
        </p:nvSpPr>
        <p:spPr>
          <a:xfrm>
            <a:off x="3399992" y="2788701"/>
            <a:ext cx="233492" cy="393525"/>
          </a:xfrm>
          <a:prstGeom prst="triangl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Isosceles Triangle 10"/>
          <p:cNvSpPr/>
          <p:nvPr/>
        </p:nvSpPr>
        <p:spPr>
          <a:xfrm>
            <a:off x="4533088" y="2796426"/>
            <a:ext cx="450895" cy="977699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/>
          <p:cNvSpPr/>
          <p:nvPr/>
        </p:nvSpPr>
        <p:spPr>
          <a:xfrm>
            <a:off x="5746571" y="2804151"/>
            <a:ext cx="257238" cy="385801"/>
          </a:xfrm>
          <a:prstGeom prst="triangl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Isosceles Triangle 12"/>
          <p:cNvSpPr/>
          <p:nvPr/>
        </p:nvSpPr>
        <p:spPr>
          <a:xfrm>
            <a:off x="6751052" y="2795801"/>
            <a:ext cx="257238" cy="385801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98719775"/>
              </p:ext>
            </p:extLst>
          </p:nvPr>
        </p:nvGraphicFramePr>
        <p:xfrm>
          <a:off x="-1622244" y="2294250"/>
          <a:ext cx="685800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91" name="Document" r:id="rId3" imgW="6858000" imgH="533400" progId="Word.Document.12">
                  <p:embed/>
                </p:oleObj>
              </mc:Choice>
              <mc:Fallback>
                <p:oleObj name="Document" r:id="rId3" imgW="6858000" imgH="5334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1622244" y="2294250"/>
                        <a:ext cx="6858000" cy="533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24704369"/>
              </p:ext>
            </p:extLst>
          </p:nvPr>
        </p:nvGraphicFramePr>
        <p:xfrm>
          <a:off x="-1003611" y="2285900"/>
          <a:ext cx="685800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92" name="Document" r:id="rId5" imgW="6858000" imgH="533400" progId="Word.Document.12">
                  <p:embed/>
                </p:oleObj>
              </mc:Choice>
              <mc:Fallback>
                <p:oleObj name="Document" r:id="rId5" imgW="6858000" imgH="5334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-1003611" y="2285900"/>
                        <a:ext cx="6858000" cy="533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84805839"/>
              </p:ext>
            </p:extLst>
          </p:nvPr>
        </p:nvGraphicFramePr>
        <p:xfrm>
          <a:off x="65178" y="2277550"/>
          <a:ext cx="685800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93" name="Document" r:id="rId7" imgW="6858000" imgH="533400" progId="Word.Document.12">
                  <p:embed/>
                </p:oleObj>
              </mc:Choice>
              <mc:Fallback>
                <p:oleObj name="Document" r:id="rId7" imgW="6858000" imgH="5334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5178" y="2277550"/>
                        <a:ext cx="6858000" cy="533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30711575"/>
              </p:ext>
            </p:extLst>
          </p:nvPr>
        </p:nvGraphicFramePr>
        <p:xfrm>
          <a:off x="1326891" y="2285275"/>
          <a:ext cx="685800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94" name="Document" r:id="rId9" imgW="6858000" imgH="533400" progId="Word.Document.12">
                  <p:embed/>
                </p:oleObj>
              </mc:Choice>
              <mc:Fallback>
                <p:oleObj name="Document" r:id="rId9" imgW="6858000" imgH="5334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326891" y="2285275"/>
                        <a:ext cx="6858000" cy="533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3183986"/>
              </p:ext>
            </p:extLst>
          </p:nvPr>
        </p:nvGraphicFramePr>
        <p:xfrm>
          <a:off x="2459988" y="2293000"/>
          <a:ext cx="685800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95" name="Document" r:id="rId11" imgW="6858000" imgH="533400" progId="Word.Document.12">
                  <p:embed/>
                </p:oleObj>
              </mc:Choice>
              <mc:Fallback>
                <p:oleObj name="Document" r:id="rId11" imgW="6858000" imgH="5334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459988" y="2293000"/>
                        <a:ext cx="6858000" cy="533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14989252"/>
              </p:ext>
            </p:extLst>
          </p:nvPr>
        </p:nvGraphicFramePr>
        <p:xfrm>
          <a:off x="3464469" y="2300725"/>
          <a:ext cx="685800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96" name="Document" r:id="rId13" imgW="6858000" imgH="533400" progId="Word.Document.12">
                  <p:embed/>
                </p:oleObj>
              </mc:Choice>
              <mc:Fallback>
                <p:oleObj name="Document" r:id="rId13" imgW="6858000" imgH="5334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3464469" y="2300725"/>
                        <a:ext cx="6858000" cy="533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73249785"/>
              </p:ext>
            </p:extLst>
          </p:nvPr>
        </p:nvGraphicFramePr>
        <p:xfrm>
          <a:off x="-1638321" y="3213295"/>
          <a:ext cx="68580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97" name="Document" r:id="rId15" imgW="6858000" imgH="177800" progId="Word.Document.12">
                  <p:embed/>
                </p:oleObj>
              </mc:Choice>
              <mc:Fallback>
                <p:oleObj name="Document" r:id="rId15" imgW="6858000" imgH="177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-1638321" y="3213295"/>
                        <a:ext cx="6858000" cy="177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77330851"/>
              </p:ext>
            </p:extLst>
          </p:nvPr>
        </p:nvGraphicFramePr>
        <p:xfrm>
          <a:off x="-4929183" y="3600404"/>
          <a:ext cx="14717970" cy="3815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98" name="Document" r:id="rId17" imgW="6858000" imgH="177800" progId="Word.Document.12">
                  <p:embed/>
                </p:oleObj>
              </mc:Choice>
              <mc:Fallback>
                <p:oleObj name="Document" r:id="rId17" imgW="6858000" imgH="177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-4929183" y="3600404"/>
                        <a:ext cx="14717970" cy="38157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65985655"/>
              </p:ext>
            </p:extLst>
          </p:nvPr>
        </p:nvGraphicFramePr>
        <p:xfrm>
          <a:off x="-3820131" y="3307439"/>
          <a:ext cx="14717970" cy="3815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99" name="Document" r:id="rId19" imgW="6858000" imgH="177800" progId="Word.Document.12">
                  <p:embed/>
                </p:oleObj>
              </mc:Choice>
              <mc:Fallback>
                <p:oleObj name="Document" r:id="rId19" imgW="6858000" imgH="177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-3820131" y="3307439"/>
                        <a:ext cx="14717970" cy="38157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85320246"/>
              </p:ext>
            </p:extLst>
          </p:nvPr>
        </p:nvGraphicFramePr>
        <p:xfrm>
          <a:off x="-2595621" y="4020669"/>
          <a:ext cx="14717970" cy="3815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00" name="Document" r:id="rId21" imgW="6858000" imgH="177800" progId="Word.Document.12">
                  <p:embed/>
                </p:oleObj>
              </mc:Choice>
              <mc:Fallback>
                <p:oleObj name="Document" r:id="rId21" imgW="6858000" imgH="177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-2595621" y="4020669"/>
                        <a:ext cx="14717970" cy="38157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70343471"/>
              </p:ext>
            </p:extLst>
          </p:nvPr>
        </p:nvGraphicFramePr>
        <p:xfrm>
          <a:off x="-164937" y="3232855"/>
          <a:ext cx="12142793" cy="314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01" name="Document" r:id="rId23" imgW="6858000" imgH="177800" progId="Word.Document.12">
                  <p:embed/>
                </p:oleObj>
              </mc:Choice>
              <mc:Fallback>
                <p:oleObj name="Document" r:id="rId23" imgW="6858000" imgH="177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-164937" y="3232855"/>
                        <a:ext cx="12142793" cy="3148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1530219"/>
              </p:ext>
            </p:extLst>
          </p:nvPr>
        </p:nvGraphicFramePr>
        <p:xfrm>
          <a:off x="845151" y="3203810"/>
          <a:ext cx="12142793" cy="314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02" name="Document" r:id="rId25" imgW="6858000" imgH="177800" progId="Word.Document.12">
                  <p:embed/>
                </p:oleObj>
              </mc:Choice>
              <mc:Fallback>
                <p:oleObj name="Document" r:id="rId25" imgW="6858000" imgH="177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845151" y="3203810"/>
                        <a:ext cx="12142793" cy="3148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96114675"/>
              </p:ext>
            </p:extLst>
          </p:nvPr>
        </p:nvGraphicFramePr>
        <p:xfrm>
          <a:off x="-2559050" y="534568"/>
          <a:ext cx="14717713" cy="765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03" name="Document" r:id="rId27" imgW="6858000" imgH="355600" progId="Word.Document.12">
                  <p:embed/>
                </p:oleObj>
              </mc:Choice>
              <mc:Fallback>
                <p:oleObj name="Document" r:id="rId27" imgW="6858000" imgH="3556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8"/>
                      <a:stretch>
                        <a:fillRect/>
                      </a:stretch>
                    </p:blipFill>
                    <p:spPr>
                      <a:xfrm>
                        <a:off x="-2559050" y="534568"/>
                        <a:ext cx="14717713" cy="7651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201525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Hardy</a:t>
            </a:r>
            <a:r>
              <a:rPr lang="en-US" dirty="0" smtClean="0"/>
              <a:t>-</a:t>
            </a:r>
            <a:r>
              <a:rPr lang="en-US" dirty="0" smtClean="0">
                <a:solidFill>
                  <a:srgbClr val="0000FF"/>
                </a:solidFill>
              </a:rPr>
              <a:t>Weinberg</a:t>
            </a:r>
            <a:r>
              <a:rPr lang="en-US" dirty="0" smtClean="0"/>
              <a:t> Equilibrium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6559" y="1740074"/>
            <a:ext cx="3548732" cy="3146727"/>
          </a:xfrm>
          <a:prstGeom prst="rect">
            <a:avLst/>
          </a:prstGeom>
        </p:spPr>
      </p:pic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04471193"/>
              </p:ext>
            </p:extLst>
          </p:nvPr>
        </p:nvGraphicFramePr>
        <p:xfrm>
          <a:off x="-1149350" y="5719763"/>
          <a:ext cx="68580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7" name="Document" r:id="rId4" imgW="6858000" imgH="304800" progId="Word.Document.12">
                  <p:embed/>
                </p:oleObj>
              </mc:Choice>
              <mc:Fallback>
                <p:oleObj name="Document" r:id="rId4" imgW="6858000" imgH="304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1149350" y="5719763"/>
                        <a:ext cx="68580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7" descr="520px-Hardy–Weinberg_law_-_Punnett_square.svg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238" y="1730591"/>
            <a:ext cx="3922876" cy="384743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627077" y="4918952"/>
            <a:ext cx="299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smtClean="0">
                <a:solidFill>
                  <a:srgbClr val="FF0000"/>
                </a:solidFill>
              </a:rPr>
              <a:t>Science</a:t>
            </a:r>
            <a:r>
              <a:rPr lang="en-US" dirty="0" smtClean="0"/>
              <a:t>, 1908, 28, 49:50 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438501" y="5545877"/>
            <a:ext cx="28939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No mutation,</a:t>
            </a:r>
          </a:p>
          <a:p>
            <a:r>
              <a:rPr lang="en-US" dirty="0" smtClean="0"/>
              <a:t>No </a:t>
            </a:r>
            <a:r>
              <a:rPr lang="en-US" dirty="0" err="1" smtClean="0"/>
              <a:t>assortative</a:t>
            </a:r>
            <a:r>
              <a:rPr lang="en-US" dirty="0" smtClean="0"/>
              <a:t> mating</a:t>
            </a:r>
          </a:p>
          <a:p>
            <a:r>
              <a:rPr lang="en-US" dirty="0" smtClean="0"/>
              <a:t>No drift,</a:t>
            </a:r>
          </a:p>
          <a:p>
            <a:r>
              <a:rPr lang="en-US" dirty="0" smtClean="0"/>
              <a:t>No selection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92916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Genotype distribution</a:t>
            </a:r>
            <a:endParaRPr lang="en-US" dirty="0"/>
          </a:p>
        </p:txBody>
      </p:sp>
      <p:pic>
        <p:nvPicPr>
          <p:cNvPr id="4" name="Picture 3" descr="Geno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4099" y="1511055"/>
            <a:ext cx="5549900" cy="5003800"/>
          </a:xfrm>
          <a:prstGeom prst="rect">
            <a:avLst/>
          </a:prstGeom>
        </p:spPr>
      </p:pic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28992251"/>
              </p:ext>
            </p:extLst>
          </p:nvPr>
        </p:nvGraphicFramePr>
        <p:xfrm>
          <a:off x="-1805796" y="3785166"/>
          <a:ext cx="68580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6" name="Document" r:id="rId4" imgW="6858000" imgH="406400" progId="Word.Document.12">
                  <p:embed/>
                </p:oleObj>
              </mc:Choice>
              <mc:Fallback>
                <p:oleObj name="Document" r:id="rId4" imgW="6858000" imgH="4064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1805796" y="3785166"/>
                        <a:ext cx="6858000" cy="40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646212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Hardy-Weinberg </a:t>
            </a:r>
            <a:r>
              <a:rPr lang="en-US" dirty="0" smtClean="0">
                <a:solidFill>
                  <a:srgbClr val="FF0000"/>
                </a:solidFill>
              </a:rPr>
              <a:t>proportion</a:t>
            </a:r>
            <a:r>
              <a:rPr lang="en-US" dirty="0" smtClean="0"/>
              <a:t> test</a:t>
            </a:r>
            <a:endParaRPr lang="en-US" dirty="0"/>
          </a:p>
        </p:txBody>
      </p:sp>
      <p:pic>
        <p:nvPicPr>
          <p:cNvPr id="4" name="Picture 3" descr="hd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6540" y="1395758"/>
            <a:ext cx="5549900" cy="500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0221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Mendel’s genetics [1822-1884]</a:t>
            </a:r>
            <a:endParaRPr lang="en-US" dirty="0"/>
          </a:p>
        </p:txBody>
      </p:sp>
      <p:pic>
        <p:nvPicPr>
          <p:cNvPr id="4" name="Picture 3" descr="Mendelian_inheritance_3_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9863" y="1692504"/>
            <a:ext cx="4145057" cy="5133346"/>
          </a:xfrm>
          <a:prstGeom prst="rect">
            <a:avLst/>
          </a:prstGeom>
        </p:spPr>
      </p:pic>
      <p:pic>
        <p:nvPicPr>
          <p:cNvPr id="5" name="Picture 4" descr="480px-Gregor_Mendel_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387" y="1639650"/>
            <a:ext cx="3839614" cy="5218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0221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7813"/>
            <a:ext cx="8229600" cy="1143000"/>
          </a:xfrm>
        </p:spPr>
        <p:txBody>
          <a:bodyPr/>
          <a:lstStyle/>
          <a:p>
            <a:r>
              <a:rPr lang="en-US" dirty="0" smtClean="0"/>
              <a:t>Francis Galton [1822-1911]</a:t>
            </a:r>
            <a:endParaRPr lang="en-US" dirty="0"/>
          </a:p>
        </p:txBody>
      </p:sp>
      <p:pic>
        <p:nvPicPr>
          <p:cNvPr id="4" name="Picture 3" descr="Francis_Galton_1850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43" y="1414601"/>
            <a:ext cx="3263849" cy="443067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392347" y="1607501"/>
            <a:ext cx="364956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Regression</a:t>
            </a:r>
          </a:p>
          <a:p>
            <a:r>
              <a:rPr lang="en-US" dirty="0" smtClean="0"/>
              <a:t>Correlation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Eugenic</a:t>
            </a:r>
          </a:p>
          <a:p>
            <a:r>
              <a:rPr lang="en-US" i="1" dirty="0" smtClean="0">
                <a:solidFill>
                  <a:srgbClr val="FF0000"/>
                </a:solidFill>
              </a:rPr>
              <a:t>Nature versus nurture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Fingerprint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3104" y="1302077"/>
            <a:ext cx="3250511" cy="418954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980779" y="5722703"/>
            <a:ext cx="3082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smtClean="0">
                <a:solidFill>
                  <a:srgbClr val="FF0000"/>
                </a:solidFill>
              </a:rPr>
              <a:t>Nature</a:t>
            </a:r>
            <a:r>
              <a:rPr lang="en-US" i="1" dirty="0" smtClean="0"/>
              <a:t>,</a:t>
            </a:r>
            <a:r>
              <a:rPr lang="en-US" dirty="0" smtClean="0"/>
              <a:t> 1906, V75, 173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9582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K</a:t>
            </a:r>
            <a:r>
              <a:rPr lang="en-US" dirty="0" smtClean="0"/>
              <a:t>arl</a:t>
            </a:r>
            <a:r>
              <a:rPr lang="zh-CN" altLang="en-US" dirty="0" smtClean="0"/>
              <a:t> </a:t>
            </a:r>
            <a:r>
              <a:rPr lang="en-AU" altLang="zh-CN" dirty="0" smtClean="0"/>
              <a:t>Pearson [1857-1936]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Chi-square test</a:t>
            </a:r>
          </a:p>
          <a:p>
            <a:r>
              <a:rPr lang="en-US" dirty="0" smtClean="0"/>
              <a:t>Principal component analysis</a:t>
            </a:r>
          </a:p>
          <a:p>
            <a:r>
              <a:rPr lang="en-US" dirty="0" smtClean="0"/>
              <a:t>Regression analysis</a:t>
            </a:r>
          </a:p>
          <a:p>
            <a:r>
              <a:rPr lang="en-US" b="1" i="1" dirty="0" err="1" smtClean="0">
                <a:solidFill>
                  <a:schemeClr val="accent5"/>
                </a:solidFill>
              </a:rPr>
              <a:t>Biometrika</a:t>
            </a:r>
            <a:r>
              <a:rPr lang="en-US" altLang="zh-CN" b="1" i="1" dirty="0" smtClean="0">
                <a:solidFill>
                  <a:schemeClr val="accent5"/>
                </a:solidFill>
              </a:rPr>
              <a:t>,</a:t>
            </a:r>
            <a:r>
              <a:rPr lang="zh-CN" altLang="en-US" b="1" i="1" dirty="0" smtClean="0">
                <a:solidFill>
                  <a:schemeClr val="accent5"/>
                </a:solidFill>
              </a:rPr>
              <a:t> </a:t>
            </a:r>
            <a:r>
              <a:rPr lang="en-AU" altLang="zh-CN" b="1" i="1" dirty="0" smtClean="0">
                <a:solidFill>
                  <a:schemeClr val="accent5"/>
                </a:solidFill>
              </a:rPr>
              <a:t>Annals</a:t>
            </a:r>
            <a:r>
              <a:rPr lang="zh-CN" altLang="en-US" b="1" i="1" dirty="0" smtClean="0">
                <a:solidFill>
                  <a:schemeClr val="accent5"/>
                </a:solidFill>
              </a:rPr>
              <a:t> </a:t>
            </a:r>
            <a:r>
              <a:rPr lang="en-AU" altLang="zh-CN" b="1" i="1" dirty="0" smtClean="0">
                <a:solidFill>
                  <a:schemeClr val="accent5"/>
                </a:solidFill>
              </a:rPr>
              <a:t>of</a:t>
            </a:r>
            <a:r>
              <a:rPr lang="zh-CN" altLang="en-US" b="1" i="1" dirty="0" smtClean="0">
                <a:solidFill>
                  <a:schemeClr val="accent5"/>
                </a:solidFill>
              </a:rPr>
              <a:t> </a:t>
            </a:r>
            <a:r>
              <a:rPr lang="en-AU" altLang="zh-CN" b="1" i="1" dirty="0" smtClean="0">
                <a:solidFill>
                  <a:schemeClr val="accent5"/>
                </a:solidFill>
              </a:rPr>
              <a:t>Eugenics</a:t>
            </a:r>
            <a:endParaRPr lang="en-US" b="1" i="1" dirty="0">
              <a:solidFill>
                <a:schemeClr val="accent5"/>
              </a:solidFill>
            </a:endParaRPr>
          </a:p>
        </p:txBody>
      </p:sp>
      <p:pic>
        <p:nvPicPr>
          <p:cNvPr id="5" name="Picture 4" descr="Pearso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1086" y="1623575"/>
            <a:ext cx="1928705" cy="255592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1165" y="3958447"/>
            <a:ext cx="3690339" cy="2899552"/>
          </a:xfrm>
          <a:prstGeom prst="rect">
            <a:avLst/>
          </a:prstGeom>
        </p:spPr>
      </p:pic>
      <p:pic>
        <p:nvPicPr>
          <p:cNvPr id="7" name="Picture 6" descr="1024px-Karl_Pearson;_Sir_Francis_Galton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2855" y="4324631"/>
            <a:ext cx="2125068" cy="2517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5578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K.P. </a:t>
            </a:r>
            <a:r>
              <a:rPr lang="en-US" dirty="0" err="1" smtClean="0"/>
              <a:t>vs</a:t>
            </a:r>
            <a:r>
              <a:rPr lang="en-US" dirty="0" smtClean="0"/>
              <a:t> Biologists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5471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smtClean="0">
                <a:solidFill>
                  <a:srgbClr val="FF0000"/>
                </a:solidFill>
              </a:rPr>
              <a:t>K.P.</a:t>
            </a:r>
            <a:r>
              <a:rPr lang="en-US" sz="2000" dirty="0" smtClean="0"/>
              <a:t> “Before we can accept [any cause of a progressive change] as a factor we must have not only shown its plausibility but if possible have demonstrated its quantitative ability.”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 smtClean="0"/>
              <a:t>“Almost metaphysical speculation as to the cause of heredity” which had replaced the process of experimental data collection these actually might allow scientist to narrow down potential theories.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</p:txBody>
      </p:sp>
      <p:pic>
        <p:nvPicPr>
          <p:cNvPr id="4" name="Picture 3" descr="e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4362" y="3953116"/>
            <a:ext cx="3489349" cy="2904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8814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Grammar of Science</a:t>
            </a:r>
            <a:endParaRPr lang="en-US" dirty="0"/>
          </a:p>
        </p:txBody>
      </p:sp>
      <p:pic>
        <p:nvPicPr>
          <p:cNvPr id="4" name="Picture 3" descr="1920px-Einstein-with-habicht-and-solovin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2152" y="2523776"/>
            <a:ext cx="4697540" cy="3381249"/>
          </a:xfrm>
          <a:prstGeom prst="rect">
            <a:avLst/>
          </a:prstGeom>
          <a:ln w="63500">
            <a:solidFill>
              <a:schemeClr val="accent5"/>
            </a:solidFill>
          </a:ln>
        </p:spPr>
      </p:pic>
      <p:pic>
        <p:nvPicPr>
          <p:cNvPr id="5" name="Picture 4" descr="KPbook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574" y="1719925"/>
            <a:ext cx="3403600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2375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accent6"/>
                </a:solidFill>
              </a:rPr>
              <a:t>Mendel’s school</a:t>
            </a:r>
            <a:r>
              <a:rPr lang="en-US" dirty="0" smtClean="0"/>
              <a:t> </a:t>
            </a:r>
            <a:r>
              <a:rPr lang="en-US" dirty="0" err="1" smtClean="0"/>
              <a:t>vs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accent5"/>
                </a:solidFill>
              </a:rPr>
              <a:t>Biometry school</a:t>
            </a:r>
            <a:endParaRPr lang="en-US" dirty="0">
              <a:solidFill>
                <a:schemeClr val="accent5"/>
              </a:solidFill>
            </a:endParaRPr>
          </a:p>
        </p:txBody>
      </p:sp>
      <p:pic>
        <p:nvPicPr>
          <p:cNvPr id="4" name="Picture 3" descr="Pearso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2547" y="1736100"/>
            <a:ext cx="2066531" cy="2738573"/>
          </a:xfrm>
          <a:prstGeom prst="rect">
            <a:avLst/>
          </a:prstGeom>
          <a:ln w="63500">
            <a:solidFill>
              <a:schemeClr val="accent5"/>
            </a:solidFill>
          </a:ln>
        </p:spPr>
      </p:pic>
      <p:pic>
        <p:nvPicPr>
          <p:cNvPr id="5" name="Picture 4" descr="Bateson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0773" y="1698526"/>
            <a:ext cx="1922920" cy="2769005"/>
          </a:xfrm>
          <a:prstGeom prst="rect">
            <a:avLst/>
          </a:prstGeom>
          <a:ln w="63500">
            <a:solidFill>
              <a:schemeClr val="accent6"/>
            </a:solidFill>
          </a:ln>
        </p:spPr>
      </p:pic>
      <p:pic>
        <p:nvPicPr>
          <p:cNvPr id="6" name="Picture 5" descr="Youngronaldfisher2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8386" y="3904686"/>
            <a:ext cx="2104766" cy="2951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0152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900" y="130380"/>
            <a:ext cx="7429500" cy="4737100"/>
          </a:xfrm>
          <a:prstGeom prst="rect">
            <a:avLst/>
          </a:prstGeom>
        </p:spPr>
      </p:pic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58206935"/>
              </p:ext>
            </p:extLst>
          </p:nvPr>
        </p:nvGraphicFramePr>
        <p:xfrm>
          <a:off x="-4250538" y="5944249"/>
          <a:ext cx="17496116" cy="4536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9" name="Document" r:id="rId4" imgW="6858000" imgH="177800" progId="Word.Document.12">
                  <p:embed/>
                </p:oleObj>
              </mc:Choice>
              <mc:Fallback>
                <p:oleObj name="Document" r:id="rId4" imgW="6858000" imgH="177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4250538" y="5944249"/>
                        <a:ext cx="17496116" cy="45360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641590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445" y="1912926"/>
            <a:ext cx="4727452" cy="4109174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Regression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318422" y="2475551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</a:rPr>
              <a:t>h</a:t>
            </a:r>
            <a:r>
              <a:rPr lang="en-US" dirty="0" smtClean="0"/>
              <a:t>eritability</a:t>
            </a:r>
          </a:p>
          <a:p>
            <a:r>
              <a:rPr lang="en-US" dirty="0" smtClean="0"/>
              <a:t>遗传率（遗传力）</a:t>
            </a:r>
            <a:endParaRPr lang="en-US" dirty="0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5339140"/>
              </p:ext>
            </p:extLst>
          </p:nvPr>
        </p:nvGraphicFramePr>
        <p:xfrm>
          <a:off x="2040437" y="3267275"/>
          <a:ext cx="9842503" cy="5103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2" name="Document" r:id="rId4" imgW="6858000" imgH="355600" progId="Word.Document.12">
                  <p:embed/>
                </p:oleObj>
              </mc:Choice>
              <mc:Fallback>
                <p:oleObj name="Document" r:id="rId4" imgW="6858000" imgH="3556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040437" y="3267275"/>
                        <a:ext cx="9842503" cy="51035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691106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245</TotalTime>
  <Words>175</Words>
  <Application>Microsoft Macintosh PowerPoint</Application>
  <PresentationFormat>On-screen Show (4:3)</PresentationFormat>
  <Paragraphs>34</Paragraphs>
  <Slides>15</Slides>
  <Notes>0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Office Theme</vt:lpstr>
      <vt:lpstr>Document</vt:lpstr>
      <vt:lpstr>Microsoft Word Document</vt:lpstr>
      <vt:lpstr>Statistical genetics</vt:lpstr>
      <vt:lpstr>Mendel’s genetics [1822-1884]</vt:lpstr>
      <vt:lpstr>Francis Galton [1822-1911]</vt:lpstr>
      <vt:lpstr>Karl Pearson [1857-1936]</vt:lpstr>
      <vt:lpstr>K.P. vs Biologists</vt:lpstr>
      <vt:lpstr>The Grammar of Science</vt:lpstr>
      <vt:lpstr>Mendel’s school vs Biometry school</vt:lpstr>
      <vt:lpstr>PowerPoint Presentation</vt:lpstr>
      <vt:lpstr>Regression</vt:lpstr>
      <vt:lpstr>Source of variation</vt:lpstr>
      <vt:lpstr>Least squares</vt:lpstr>
      <vt:lpstr>PowerPoint Presentation</vt:lpstr>
      <vt:lpstr>Hardy-Weinberg Equilibrium</vt:lpstr>
      <vt:lpstr>Genotype distribution</vt:lpstr>
      <vt:lpstr>Hardy-Weinberg proportion test</vt:lpstr>
    </vt:vector>
  </TitlesOfParts>
  <Company>Free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Statistical genetics</dc:title>
  <dc:creator>Guo-Bo Chen</dc:creator>
  <cp:lastModifiedBy>Guo-Bo Chen</cp:lastModifiedBy>
  <cp:revision>71</cp:revision>
  <dcterms:created xsi:type="dcterms:W3CDTF">2018-03-16T23:36:04Z</dcterms:created>
  <dcterms:modified xsi:type="dcterms:W3CDTF">2018-03-17T04:42:17Z</dcterms:modified>
</cp:coreProperties>
</file>